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710" r:id="rId2"/>
  </p:sldMasterIdLst>
  <p:notesMasterIdLst>
    <p:notesMasterId r:id="rId37"/>
  </p:notesMasterIdLst>
  <p:handoutMasterIdLst>
    <p:handoutMasterId r:id="rId38"/>
  </p:handoutMasterIdLst>
  <p:sldIdLst>
    <p:sldId id="256" r:id="rId3"/>
    <p:sldId id="276" r:id="rId4"/>
    <p:sldId id="272" r:id="rId5"/>
    <p:sldId id="328" r:id="rId6"/>
    <p:sldId id="329" r:id="rId7"/>
    <p:sldId id="330" r:id="rId8"/>
    <p:sldId id="331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284" r:id="rId17"/>
    <p:sldId id="340" r:id="rId18"/>
    <p:sldId id="341" r:id="rId19"/>
    <p:sldId id="323" r:id="rId20"/>
    <p:sldId id="342" r:id="rId21"/>
    <p:sldId id="324" r:id="rId22"/>
    <p:sldId id="343" r:id="rId23"/>
    <p:sldId id="326" r:id="rId24"/>
    <p:sldId id="344" r:id="rId25"/>
    <p:sldId id="345" r:id="rId26"/>
    <p:sldId id="346" r:id="rId27"/>
    <p:sldId id="325" r:id="rId28"/>
    <p:sldId id="270" r:id="rId29"/>
    <p:sldId id="347" r:id="rId30"/>
    <p:sldId id="271" r:id="rId31"/>
    <p:sldId id="348" r:id="rId32"/>
    <p:sldId id="327" r:id="rId33"/>
    <p:sldId id="349" r:id="rId34"/>
    <p:sldId id="350" r:id="rId35"/>
    <p:sldId id="292" r:id="rId36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FF9AA6"/>
    <a:srgbClr val="8D0824"/>
    <a:srgbClr val="B02B31"/>
    <a:srgbClr val="116E8A"/>
    <a:srgbClr val="1D8DB0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092" autoAdjust="0"/>
  </p:normalViewPr>
  <p:slideViewPr>
    <p:cSldViewPr snapToObjects="1" showGuides="1">
      <p:cViewPr varScale="1">
        <p:scale>
          <a:sx n="91" d="100"/>
          <a:sy n="91" d="100"/>
        </p:scale>
        <p:origin x="1584" y="90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Calibri"/>
                <a:cs typeface="Calibri"/>
              </a:rPr>
              <a:pPr/>
              <a:t>15/12/2014</a:t>
            </a:fld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>
                <a:latin typeface="Calibri"/>
              </a:rPr>
              <a:pPr/>
              <a:t>‹#›</a:t>
            </a:fld>
            <a:endParaRPr lang="nl-B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Calibri"/>
                <a:cs typeface="Calibri"/>
              </a:defRPr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Calibri"/>
                <a:cs typeface="Calibri"/>
              </a:defRPr>
            </a:lvl1pPr>
          </a:lstStyle>
          <a:p>
            <a:fld id="{7AF0A2F9-EF49-41B3-9E69-7CDBDC14786A}" type="datetimeFigureOut">
              <a:rPr lang="nl-BE" smtClean="0"/>
              <a:pPr/>
              <a:t>15/12/2014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Calibri"/>
                <a:cs typeface="Calibri"/>
              </a:defRPr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Calibri"/>
                <a:cs typeface="Calibri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Zelfstandig rijdende</a:t>
            </a:r>
            <a:r>
              <a:rPr lang="nl-BE" baseline="0" dirty="0" smtClean="0"/>
              <a:t> robot in wereld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541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Grafiek: </a:t>
            </a:r>
            <a:r>
              <a:rPr lang="nl-BE" dirty="0" err="1" smtClean="0"/>
              <a:t>verschilende</a:t>
            </a:r>
            <a:r>
              <a:rPr lang="nl-BE" dirty="0" smtClean="0"/>
              <a:t> tijden rijden, afstanden</a:t>
            </a:r>
            <a:r>
              <a:rPr lang="nl-BE" baseline="0" dirty="0" smtClean="0"/>
              <a:t> waarnemen</a:t>
            </a:r>
            <a:br>
              <a:rPr lang="nl-BE" baseline="0" dirty="0" smtClean="0"/>
            </a:br>
            <a:r>
              <a:rPr lang="nl-BE" baseline="0" dirty="0" smtClean="0"/>
              <a:t>lineair verband</a:t>
            </a:r>
          </a:p>
          <a:p>
            <a:r>
              <a:rPr lang="nl-BE" baseline="0" dirty="0" smtClean="0"/>
              <a:t>Snelheidsbepaling</a:t>
            </a:r>
          </a:p>
          <a:p>
            <a:r>
              <a:rPr lang="nl-BE" baseline="0" dirty="0" smtClean="0"/>
              <a:t>Blind Move (no common </a:t>
            </a:r>
            <a:r>
              <a:rPr lang="nl-BE" baseline="0" dirty="0" err="1" smtClean="0"/>
              <a:t>wall</a:t>
            </a:r>
            <a:r>
              <a:rPr lang="nl-BE" baseline="0" dirty="0" smtClean="0"/>
              <a:t>) 1 </a:t>
            </a:r>
            <a:r>
              <a:rPr lang="nl-BE" baseline="0" dirty="0" err="1" smtClean="0"/>
              <a:t>tile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7005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Lego sensor onnauwkeuriger, opvangen met</a:t>
            </a:r>
            <a:r>
              <a:rPr lang="nl-BE" baseline="0" dirty="0" smtClean="0"/>
              <a:t> software.</a:t>
            </a:r>
            <a:endParaRPr lang="nl-BE" dirty="0" smtClean="0"/>
          </a:p>
          <a:p>
            <a:r>
              <a:rPr lang="nl-BE" dirty="0" smtClean="0"/>
              <a:t>Niet loodrecht -&gt; onnauwkeurig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889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Eerst: bruin weg filteren, dominante kleur, vorm</a:t>
            </a:r>
            <a:br>
              <a:rPr lang="nl-NL" dirty="0" smtClean="0"/>
            </a:br>
            <a:r>
              <a:rPr lang="nl-NL" dirty="0" smtClean="0"/>
              <a:t>dan:</a:t>
            </a:r>
            <a:r>
              <a:rPr lang="nl-NL" baseline="0" dirty="0" smtClean="0"/>
              <a:t> filtering om goede randdetectie, randdetectie, contour met templates</a:t>
            </a:r>
          </a:p>
          <a:p>
            <a:r>
              <a:rPr lang="nl-NL" dirty="0" smtClean="0"/>
              <a:t>eerst: kleuren afstellen nodig, werkt, maar niet voor volgende afbeelding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687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GUI: connectie met PI</a:t>
            </a:r>
            <a:br>
              <a:rPr lang="nl-BE" dirty="0" smtClean="0"/>
            </a:br>
            <a:r>
              <a:rPr lang="nl-BE" dirty="0" smtClean="0"/>
              <a:t>kaart maken</a:t>
            </a:r>
          </a:p>
          <a:p>
            <a:r>
              <a:rPr lang="nl-BE" dirty="0" smtClean="0"/>
              <a:t>Wachten op input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79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Debug</a:t>
            </a:r>
            <a:r>
              <a:rPr lang="nl-BE" dirty="0" smtClean="0"/>
              <a:t> venster</a:t>
            </a:r>
          </a:p>
          <a:p>
            <a:r>
              <a:rPr lang="nl-BE" dirty="0" smtClean="0"/>
              <a:t>Camera afbeelding</a:t>
            </a:r>
          </a:p>
          <a:p>
            <a:r>
              <a:rPr lang="nl-BE" dirty="0" smtClean="0"/>
              <a:t>Sensorwaarden</a:t>
            </a:r>
          </a:p>
          <a:p>
            <a:r>
              <a:rPr lang="nl-BE" dirty="0" smtClean="0"/>
              <a:t>Kaart met positie robot</a:t>
            </a:r>
          </a:p>
          <a:p>
            <a:r>
              <a:rPr lang="nl-BE" dirty="0" smtClean="0"/>
              <a:t>Snelheid</a:t>
            </a:r>
          </a:p>
          <a:p>
            <a:r>
              <a:rPr lang="nl-BE" dirty="0" smtClean="0"/>
              <a:t>Knoppen voor autonoom en manueel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01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Brainstormen</a:t>
            </a:r>
            <a:r>
              <a:rPr lang="nl-BE" baseline="0" dirty="0" smtClean="0"/>
              <a:t> zorgde voor goede samenhang algoritme-bouw</a:t>
            </a:r>
          </a:p>
          <a:p>
            <a:r>
              <a:rPr lang="nl-BE" baseline="0" dirty="0" smtClean="0"/>
              <a:t>Weg afleggen zeer robuust</a:t>
            </a:r>
          </a:p>
          <a:p>
            <a:r>
              <a:rPr lang="nl-BE" baseline="0" dirty="0" smtClean="0"/>
              <a:t>Afbeeldingsherkenning</a:t>
            </a:r>
          </a:p>
          <a:p>
            <a:endParaRPr lang="nl-BE" baseline="0" dirty="0" smtClean="0"/>
          </a:p>
          <a:p>
            <a:r>
              <a:rPr lang="nl-BE" baseline="0" dirty="0" smtClean="0"/>
              <a:t>Meer </a:t>
            </a:r>
            <a:r>
              <a:rPr lang="nl-BE" baseline="0" dirty="0" err="1" smtClean="0"/>
              <a:t>API’s</a:t>
            </a:r>
            <a:endParaRPr lang="nl-BE" baseline="0" dirty="0" smtClean="0"/>
          </a:p>
          <a:p>
            <a:r>
              <a:rPr lang="nl-BE" baseline="0" dirty="0" err="1" smtClean="0"/>
              <a:t>PyQt</a:t>
            </a:r>
            <a:r>
              <a:rPr lang="nl-BE" baseline="0" dirty="0" smtClean="0"/>
              <a:t> ingewikkeld</a:t>
            </a:r>
          </a:p>
          <a:p>
            <a:r>
              <a:rPr lang="nl-BE" baseline="0" dirty="0" smtClean="0"/>
              <a:t>Afbeeldingsherkenning: eerst kleur en dan vorm niet goed, OMGEKEERD</a:t>
            </a:r>
            <a:br>
              <a:rPr lang="nl-BE" baseline="0" dirty="0" smtClean="0"/>
            </a:br>
            <a:r>
              <a:rPr lang="nl-BE" baseline="0" dirty="0" smtClean="0"/>
              <a:t>afbeeldingsherkenning: context: welke afbeelding kan hij herkennen op zijn positie</a:t>
            </a:r>
            <a:br>
              <a:rPr lang="nl-BE" baseline="0" dirty="0" smtClean="0"/>
            </a:br>
            <a:r>
              <a:rPr lang="nl-BE" baseline="0" dirty="0" smtClean="0"/>
              <a:t>onleesbare code: constanten op verschillende plaatsen aanpassen </a:t>
            </a:r>
            <a:r>
              <a:rPr lang="nl-BE" baseline="0" dirty="0" err="1" smtClean="0"/>
              <a:t>ipv</a:t>
            </a:r>
            <a:r>
              <a:rPr lang="nl-BE" baseline="0" dirty="0" smtClean="0"/>
              <a:t> op 1 plaats variabele</a:t>
            </a:r>
          </a:p>
          <a:p>
            <a:r>
              <a:rPr lang="nl-BE" baseline="0" dirty="0" smtClean="0"/>
              <a:t>traag.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35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Algoritme uitleggen over het behalen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vh</a:t>
            </a:r>
            <a:r>
              <a:rPr lang="nl-BE" baseline="0" dirty="0" smtClean="0"/>
              <a:t> doel</a:t>
            </a:r>
          </a:p>
          <a:p>
            <a:r>
              <a:rPr lang="nl-BE" baseline="0" dirty="0" smtClean="0"/>
              <a:t>Bouw </a:t>
            </a:r>
            <a:r>
              <a:rPr lang="nl-BE" baseline="0" dirty="0" err="1" smtClean="0"/>
              <a:t>vd</a:t>
            </a:r>
            <a:r>
              <a:rPr lang="nl-BE" baseline="0" dirty="0" smtClean="0"/>
              <a:t> robot</a:t>
            </a:r>
          </a:p>
          <a:p>
            <a:r>
              <a:rPr lang="nl-BE" baseline="0" dirty="0" smtClean="0"/>
              <a:t>Uitgevoerde testen van </a:t>
            </a:r>
            <a:r>
              <a:rPr lang="nl-BE" baseline="0" dirty="0" err="1" smtClean="0"/>
              <a:t>essentiele</a:t>
            </a:r>
            <a:r>
              <a:rPr lang="nl-BE" baseline="0" dirty="0" smtClean="0"/>
              <a:t> componenten</a:t>
            </a:r>
          </a:p>
          <a:p>
            <a:r>
              <a:rPr lang="nl-BE" baseline="0" dirty="0" smtClean="0"/>
              <a:t>Afbeeldingsherkenning bespreken</a:t>
            </a:r>
          </a:p>
          <a:p>
            <a:r>
              <a:rPr lang="nl-BE" baseline="0" dirty="0" smtClean="0"/>
              <a:t>Grafische interface aanraken</a:t>
            </a:r>
          </a:p>
          <a:p>
            <a:r>
              <a:rPr lang="nl-BE" baseline="0" dirty="0" smtClean="0"/>
              <a:t>Kritische analyse</a:t>
            </a:r>
          </a:p>
          <a:p>
            <a:r>
              <a:rPr lang="nl-BE" baseline="0" dirty="0" smtClean="0"/>
              <a:t>Aanpassingen </a:t>
            </a:r>
            <a:r>
              <a:rPr lang="nl-BE" baseline="0" smtClean="0"/>
              <a:t>en uitbreidingen</a:t>
            </a:r>
            <a:endParaRPr lang="nl-BE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FSM – aantal mogelijke toestanden + overgang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adhv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inputs</a:t>
            </a:r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633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Zowel rechts</a:t>
            </a:r>
            <a:r>
              <a:rPr lang="nl-BE" baseline="0" dirty="0" smtClean="0"/>
              <a:t> als links</a:t>
            </a:r>
          </a:p>
          <a:p>
            <a:r>
              <a:rPr lang="nl-BE" baseline="0" dirty="0" smtClean="0"/>
              <a:t>Camera draaien (getest)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309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Nieuwe toestand</a:t>
            </a:r>
          </a:p>
          <a:p>
            <a:r>
              <a:rPr lang="nl-BE" dirty="0" smtClean="0"/>
              <a:t>Huidige</a:t>
            </a:r>
            <a:r>
              <a:rPr lang="nl-BE" baseline="0" dirty="0" smtClean="0"/>
              <a:t> positie gekend</a:t>
            </a:r>
          </a:p>
          <a:p>
            <a:r>
              <a:rPr lang="nl-BE" baseline="0" dirty="0" err="1" smtClean="0"/>
              <a:t>Greedy</a:t>
            </a:r>
            <a:r>
              <a:rPr lang="nl-BE" baseline="0" dirty="0" smtClean="0"/>
              <a:t> search route </a:t>
            </a:r>
            <a:r>
              <a:rPr lang="nl-BE" baseline="0" dirty="0" err="1" smtClean="0"/>
              <a:t>bepale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36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Motoren</a:t>
            </a:r>
            <a:r>
              <a:rPr lang="nl-BE" baseline="0" dirty="0" smtClean="0"/>
              <a:t> aansturen om 1 tegel ver te rijden: testen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696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Camera</a:t>
            </a:r>
            <a:r>
              <a:rPr lang="nl-BE" baseline="0" dirty="0" smtClean="0"/>
              <a:t> in richting </a:t>
            </a:r>
            <a:r>
              <a:rPr lang="nl-BE" baseline="0" dirty="0" err="1" smtClean="0"/>
              <a:t>vd</a:t>
            </a:r>
            <a:r>
              <a:rPr lang="nl-BE" baseline="0" dirty="0" smtClean="0"/>
              <a:t> afbeelding draaien</a:t>
            </a:r>
          </a:p>
          <a:p>
            <a:r>
              <a:rPr lang="nl-BE" baseline="0" dirty="0" smtClean="0"/>
              <a:t>Kleine stappen vooruit totdat afbeelding gevonden</a:t>
            </a:r>
          </a:p>
          <a:p>
            <a:r>
              <a:rPr lang="nl-BE" baseline="0" dirty="0" smtClean="0"/>
              <a:t>Bepaalde tijdsduur verstreken: terug naar </a:t>
            </a:r>
            <a:r>
              <a:rPr lang="nl-BE" baseline="0" dirty="0" err="1" smtClean="0"/>
              <a:t>roaming</a:t>
            </a:r>
            <a:r>
              <a:rPr lang="nl-BE" baseline="0" dirty="0" smtClean="0"/>
              <a:t> want ergens verkeerd gereden dan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885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Vorig</a:t>
            </a:r>
            <a:r>
              <a:rPr lang="nl-BE" baseline="0" dirty="0" smtClean="0"/>
              <a:t> stadium -&gt; aanpassingen naargelang algoritme</a:t>
            </a:r>
            <a:br>
              <a:rPr lang="nl-BE" baseline="0" dirty="0" smtClean="0"/>
            </a:br>
            <a:r>
              <a:rPr lang="nl-BE" baseline="0" dirty="0" smtClean="0"/>
              <a:t>muren volgen</a:t>
            </a:r>
          </a:p>
          <a:p>
            <a:r>
              <a:rPr lang="nl-BE" baseline="0" dirty="0" smtClean="0"/>
              <a:t>Botsing</a:t>
            </a:r>
          </a:p>
          <a:p>
            <a:r>
              <a:rPr lang="nl-BE" baseline="0" dirty="0" smtClean="0"/>
              <a:t>Roterende camera</a:t>
            </a:r>
          </a:p>
          <a:p>
            <a:r>
              <a:rPr lang="nl-BE" baseline="0" dirty="0" smtClean="0"/>
              <a:t>3</a:t>
            </a:r>
            <a:r>
              <a:rPr lang="nl-BE" baseline="30000" dirty="0" smtClean="0"/>
              <a:t>de</a:t>
            </a:r>
            <a:r>
              <a:rPr lang="nl-BE" baseline="0" dirty="0" smtClean="0"/>
              <a:t> wiel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273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Proefopstelling</a:t>
            </a:r>
            <a:br>
              <a:rPr lang="nl-BE" dirty="0" smtClean="0"/>
            </a:br>
            <a:r>
              <a:rPr lang="nl-BE" dirty="0" smtClean="0"/>
              <a:t>conclusie: te groot, softwareniveau</a:t>
            </a:r>
            <a:r>
              <a:rPr lang="nl-BE" baseline="0" dirty="0" smtClean="0"/>
              <a:t> rekeninghouden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127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34226-E976-3E4E-98F0-62BA51E2608A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B395-0D09-9E4D-869E-5327BFC7EC0D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DC8D-019A-1B4C-9DE4-A58EC0A7B00F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76B44-8007-DF41-BA5B-FD709F9062D4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4661-81FF-9F4D-B4E4-B7629A72C772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5DEC-73D3-A24F-8234-EE4797A87673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891A9264-CBAF-CE44-9086-5EB6236B60BB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F12C-75DE-CE46-AC93-9CF6ECA70934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8B8A-2F83-0741-AE03-3DAC70EB4500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F59E-66E9-E64F-A46E-D556E1B7B2F2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8519-43B9-3C4F-A917-56EDA6F7ECD5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8065-6C9D-DD44-832B-03D526BAF37A}" type="datetime1">
              <a:rPr lang="nl-NL" smtClean="0"/>
              <a:pPr/>
              <a:t>15-12-2014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D9777C4E-8BD6-4A47-890A-1E9DE7138081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BBF8370F-B6AF-7042-9093-B9FA8D44241D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r>
              <a:rPr lang="nl-NL" dirty="0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86BCE5"/>
          </a:solidFill>
          <a:latin typeface="Calibri"/>
          <a:ea typeface="+mj-ea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Calibri"/>
          <a:ea typeface="+mn-ea"/>
          <a:cs typeface="Calibri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Calibri"/>
          <a:ea typeface="+mn-ea"/>
          <a:cs typeface="Calibri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Calibri"/>
          <a:ea typeface="+mn-ea"/>
          <a:cs typeface="Calibri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Calibri"/>
          <a:ea typeface="+mn-ea"/>
          <a:cs typeface="Calibri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A3999750-3E06-D243-BD7E-A6B363CED03C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r>
              <a:rPr lang="nl-NL" dirty="0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86BCE5"/>
          </a:solidFill>
          <a:latin typeface="Calibri"/>
          <a:ea typeface="+mj-ea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Calibri"/>
          <a:ea typeface="+mn-ea"/>
          <a:cs typeface="Calibri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Calibri"/>
          <a:ea typeface="+mn-ea"/>
          <a:cs typeface="Calibri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Calibri"/>
          <a:ea typeface="+mn-ea"/>
          <a:cs typeface="Calibri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Calibri"/>
          <a:ea typeface="+mn-ea"/>
          <a:cs typeface="Calibri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3400" dirty="0" smtClean="0"/>
              <a:t>P&amp;O: Computerwetenschappen</a:t>
            </a:r>
            <a:endParaRPr lang="nl-BE" sz="3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096000" y="3962400"/>
            <a:ext cx="5580000" cy="1080000"/>
          </a:xfrm>
        </p:spPr>
        <p:txBody>
          <a:bodyPr/>
          <a:lstStyle/>
          <a:p>
            <a:r>
              <a:rPr lang="nl-BE" dirty="0" smtClean="0"/>
              <a:t>Team Ijzer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04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BLIND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5709" y="2159496"/>
            <a:ext cx="1362265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3" y="2466894"/>
            <a:ext cx="52394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6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6705600" y="2779340"/>
            <a:ext cx="290242" cy="158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datum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BE73-705B-F148-8263-39F596765745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17" name="Tijdelijke aanduiding voor dianumm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19" name="Tekstvak 18"/>
          <p:cNvSpPr txBox="1"/>
          <p:nvPr/>
        </p:nvSpPr>
        <p:spPr>
          <a:xfrm>
            <a:off x="4618578" y="1123890"/>
            <a:ext cx="33824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000" dirty="0" err="1" smtClean="0">
                <a:latin typeface="Calibri"/>
                <a:cs typeface="Calibri"/>
              </a:rPr>
              <a:t>no</a:t>
            </a:r>
            <a:r>
              <a:rPr lang="nl-NL" sz="2000" dirty="0" smtClean="0">
                <a:latin typeface="Calibri"/>
                <a:cs typeface="Calibri"/>
              </a:rPr>
              <a:t> </a:t>
            </a:r>
            <a:r>
              <a:rPr lang="nl-NL" sz="2000" dirty="0" err="1" smtClean="0">
                <a:latin typeface="Calibri"/>
                <a:cs typeface="Calibri"/>
              </a:rPr>
              <a:t>common</a:t>
            </a:r>
            <a:r>
              <a:rPr lang="nl-NL" sz="2000" dirty="0" smtClean="0">
                <a:latin typeface="Calibri"/>
                <a:cs typeface="Calibri"/>
              </a:rPr>
              <a:t> </a:t>
            </a:r>
            <a:r>
              <a:rPr lang="nl-NL" sz="2000" dirty="0" err="1" smtClean="0">
                <a:latin typeface="Calibri"/>
                <a:cs typeface="Calibri"/>
              </a:rPr>
              <a:t>wall</a:t>
            </a:r>
            <a:endParaRPr lang="nl-NL" sz="2000" dirty="0">
              <a:latin typeface="Calibri"/>
              <a:cs typeface="Calibri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rot="16200000" flipH="1">
            <a:off x="5905103" y="1943497"/>
            <a:ext cx="1219995" cy="3810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DETERMINISTIC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5709" y="2159496"/>
            <a:ext cx="1362265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8553" y="2466894"/>
            <a:ext cx="52394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2818117"/>
            <a:ext cx="2641926" cy="1978634"/>
          </a:xfrm>
          <a:prstGeom prst="rect">
            <a:avLst/>
          </a:prstGeom>
        </p:spPr>
      </p:pic>
      <p:cxnSp>
        <p:nvCxnSpPr>
          <p:cNvPr id="18" name="Straight Connector 7"/>
          <p:cNvCxnSpPr/>
          <p:nvPr/>
        </p:nvCxnSpPr>
        <p:spPr>
          <a:xfrm>
            <a:off x="6576106" y="4486298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65021" y="4494212"/>
            <a:ext cx="350179" cy="158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6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pic>
        <p:nvPicPr>
          <p:cNvPr id="13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88151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 descr="img1 (5).jpg"/>
          <p:cNvPicPr>
            <a:picLocks noChangeAspect="1"/>
          </p:cNvPicPr>
          <p:nvPr/>
        </p:nvPicPr>
        <p:blipFill>
          <a:blip r:embed="rId8"/>
          <a:srcRect l="20238" t="5566" r="21879" b="37986"/>
          <a:stretch>
            <a:fillRect/>
          </a:stretch>
        </p:blipFill>
        <p:spPr>
          <a:xfrm>
            <a:off x="4901874" y="762000"/>
            <a:ext cx="2641926" cy="1932296"/>
          </a:xfrm>
          <a:prstGeom prst="rect">
            <a:avLst/>
          </a:prstGeom>
        </p:spPr>
      </p:pic>
      <p:cxnSp>
        <p:nvCxnSpPr>
          <p:cNvPr id="11" name="Straight Connector 7"/>
          <p:cNvCxnSpPr/>
          <p:nvPr/>
        </p:nvCxnSpPr>
        <p:spPr>
          <a:xfrm>
            <a:off x="5279117" y="3199855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 rot="5400000" flipH="1" flipV="1">
            <a:off x="6994412" y="3467350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 rot="16200000" flipV="1">
            <a:off x="6199984" y="4110173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/>
          <p:nvPr/>
        </p:nvCxnSpPr>
        <p:spPr>
          <a:xfrm>
            <a:off x="6576106" y="3734050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datum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5532-F837-2E47-AAA6-4294E000F4AC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20" name="Tijdelijke aanduiding voor dianumm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collision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36296" y="2782516"/>
            <a:ext cx="0" cy="21443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5947" y="2279256"/>
            <a:ext cx="1362265" cy="12193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2347" y="2824357"/>
            <a:ext cx="523948" cy="581106"/>
          </a:xfrm>
          <a:prstGeom prst="rect">
            <a:avLst/>
          </a:prstGeom>
        </p:spPr>
      </p:pic>
      <p:sp>
        <p:nvSpPr>
          <p:cNvPr id="20" name="Tijdelijke aanduiding voor datum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C4D6-EFEC-AD49-A69D-681E8F9014D5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21" name="Tijdelijke aanduiding voor dianumm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786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0278 0.099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497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0034 0.1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collision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36296" y="2782516"/>
            <a:ext cx="0" cy="21443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5947" y="2279256"/>
            <a:ext cx="1362265" cy="12193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2347" y="2824357"/>
            <a:ext cx="523948" cy="581106"/>
          </a:xfrm>
          <a:prstGeom prst="rect">
            <a:avLst/>
          </a:prstGeom>
        </p:spPr>
      </p:pic>
      <p:sp>
        <p:nvSpPr>
          <p:cNvPr id="18" name="Tijdelijke aanduiding voor datum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F8A5D-DCAC-6649-B542-F8A725689321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cxnSp>
        <p:nvCxnSpPr>
          <p:cNvPr id="23" name="Straight Connector 7"/>
          <p:cNvCxnSpPr/>
          <p:nvPr/>
        </p:nvCxnSpPr>
        <p:spPr>
          <a:xfrm rot="5400000">
            <a:off x="2446690" y="3824530"/>
            <a:ext cx="792648" cy="158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0278 0.0997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497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0034 0.10092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03229 -0.017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-10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0.00781 -0.027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b="1" dirty="0"/>
              <a:t>Bouw</a:t>
            </a:r>
          </a:p>
          <a:p>
            <a:r>
              <a:rPr lang="nl-BE" sz="2800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09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pic>
        <p:nvPicPr>
          <p:cNvPr id="6" name="Afbeelding 5" descr="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824" y="2280745"/>
            <a:ext cx="3530352" cy="3497254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7535903" y="3966865"/>
            <a:ext cx="912780" cy="461665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rijden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3" name="Rechte verbindingslijn met pijl 12"/>
          <p:cNvCxnSpPr>
            <a:stCxn id="20" idx="1"/>
          </p:cNvCxnSpPr>
          <p:nvPr/>
        </p:nvCxnSpPr>
        <p:spPr>
          <a:xfrm rot="10800000" flipV="1">
            <a:off x="5715000" y="4459932"/>
            <a:ext cx="1447800" cy="721667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7551607" y="4491336"/>
            <a:ext cx="1127683" cy="461665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draaien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7162800" y="2514600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muren volgen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6" name="Rechte verbindingslijn met pijl 15"/>
          <p:cNvCxnSpPr>
            <a:stCxn id="15" idx="1"/>
          </p:cNvCxnSpPr>
          <p:nvPr/>
        </p:nvCxnSpPr>
        <p:spPr>
          <a:xfrm rot="10800000" flipV="1">
            <a:off x="6096000" y="2930098"/>
            <a:ext cx="1066800" cy="651301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Linkeraccolade 19"/>
          <p:cNvSpPr/>
          <p:nvPr/>
        </p:nvSpPr>
        <p:spPr>
          <a:xfrm>
            <a:off x="7162800" y="3966865"/>
            <a:ext cx="304800" cy="986136"/>
          </a:xfrm>
          <a:prstGeom prst="leftBrace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0000" y="4537502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frontale botsing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V="1">
            <a:off x="1946400" y="4724400"/>
            <a:ext cx="1101600" cy="228602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539552" y="2362200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foto’s trekken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7" name="Rechte verbindingslijn met pijl 26"/>
          <p:cNvCxnSpPr>
            <a:stCxn id="26" idx="3"/>
          </p:cNvCxnSpPr>
          <p:nvPr/>
        </p:nvCxnSpPr>
        <p:spPr>
          <a:xfrm>
            <a:off x="1945952" y="2777699"/>
            <a:ext cx="1330648" cy="152400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</p:spPr>
        <p:txBody>
          <a:bodyPr/>
          <a:lstStyle/>
          <a:p>
            <a:pPr>
              <a:buNone/>
            </a:pPr>
            <a:r>
              <a:rPr lang="nl-BE" dirty="0" smtClean="0"/>
              <a:t>Ontwerpbeslissingen: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b="1" dirty="0" smtClean="0"/>
              <a:t>Testen</a:t>
            </a:r>
          </a:p>
          <a:p>
            <a:pPr lvl="1"/>
            <a:r>
              <a:rPr lang="nl-BE" sz="2000" dirty="0"/>
              <a:t>Camera motor</a:t>
            </a:r>
          </a:p>
          <a:p>
            <a:pPr lvl="1"/>
            <a:r>
              <a:rPr lang="nl-BE" sz="2000" dirty="0"/>
              <a:t>Rechtdoor rijden</a:t>
            </a:r>
          </a:p>
          <a:p>
            <a:pPr lvl="1"/>
            <a:r>
              <a:rPr lang="nl-BE" sz="2000" dirty="0" smtClean="0"/>
              <a:t>Afstandssensoren</a:t>
            </a:r>
            <a:endParaRPr lang="nl-BE" dirty="0"/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53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/>
              <a:t>Testen</a:t>
            </a:r>
          </a:p>
          <a:p>
            <a:pPr lvl="1"/>
            <a:r>
              <a:rPr lang="nl-BE" sz="2000" b="1" dirty="0"/>
              <a:t>Camera motor</a:t>
            </a:r>
          </a:p>
          <a:p>
            <a:pPr lvl="1"/>
            <a:r>
              <a:rPr lang="nl-BE" sz="2000" dirty="0"/>
              <a:t>Rechtdoor rijden</a:t>
            </a:r>
          </a:p>
          <a:p>
            <a:pPr lvl="1"/>
            <a:r>
              <a:rPr lang="nl-BE" sz="2000" dirty="0" smtClean="0"/>
              <a:t>Afstandssensoren</a:t>
            </a:r>
            <a:endParaRPr lang="nl-BE" dirty="0"/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78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701" y="1720255"/>
            <a:ext cx="3865204" cy="27449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– camera motor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8B72-C40E-014A-82C0-4EA4840D3146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8" name="Right Arrow 7"/>
          <p:cNvSpPr/>
          <p:nvPr/>
        </p:nvSpPr>
        <p:spPr>
          <a:xfrm>
            <a:off x="1001252" y="4745975"/>
            <a:ext cx="948600" cy="446400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2198" y="450751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0" indent="-360000">
              <a:spcBef>
                <a:spcPts val="580"/>
              </a:spcBef>
              <a:buSzPct val="110000"/>
            </a:pPr>
            <a:r>
              <a:rPr lang="nl-BE" sz="2400" dirty="0">
                <a:solidFill>
                  <a:srgbClr val="00407A"/>
                </a:solidFill>
                <a:latin typeface="Calibri"/>
              </a:rPr>
              <a:t>ǀ</a:t>
            </a:r>
            <a:r>
              <a:rPr lang="el-GR" sz="2400" dirty="0">
                <a:solidFill>
                  <a:srgbClr val="00407A"/>
                </a:solidFill>
                <a:latin typeface="Calibri"/>
              </a:rPr>
              <a:t>θ</a:t>
            </a:r>
            <a:r>
              <a:rPr lang="nl-BE" sz="2400" dirty="0">
                <a:solidFill>
                  <a:srgbClr val="00407A"/>
                </a:solidFill>
                <a:latin typeface="Calibri"/>
              </a:rPr>
              <a:t>ǀ te groot</a:t>
            </a:r>
          </a:p>
          <a:p>
            <a:pPr marL="360000" lvl="0" indent="-360000">
              <a:spcBef>
                <a:spcPts val="580"/>
              </a:spcBef>
              <a:buSzPct val="110000"/>
            </a:pPr>
            <a:r>
              <a:rPr lang="nl-BE" sz="2400" dirty="0">
                <a:solidFill>
                  <a:srgbClr val="00407A"/>
                </a:solidFill>
                <a:latin typeface="Calibri"/>
              </a:rPr>
              <a:t>9,75º kleiner instellen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/>
              <a:t>Testen</a:t>
            </a:r>
          </a:p>
          <a:p>
            <a:pPr lvl="1"/>
            <a:r>
              <a:rPr lang="nl-BE" sz="2000" dirty="0">
                <a:solidFill>
                  <a:schemeClr val="bg1">
                    <a:lumMod val="85000"/>
                  </a:schemeClr>
                </a:solidFill>
              </a:rPr>
              <a:t>Camera motor</a:t>
            </a:r>
          </a:p>
          <a:p>
            <a:pPr lvl="1"/>
            <a:r>
              <a:rPr lang="nl-BE" sz="2000" b="1" dirty="0"/>
              <a:t>Rechtdoor rijden</a:t>
            </a:r>
          </a:p>
          <a:p>
            <a:pPr lvl="1"/>
            <a:r>
              <a:rPr lang="nl-BE" sz="2000" dirty="0" smtClean="0"/>
              <a:t>Afstandssensoren</a:t>
            </a:r>
            <a:endParaRPr lang="nl-BE" dirty="0"/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265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C332-59C4-C946-A1D6-4C6C06FB2E24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8" name="Tijdelijke aanduiding voor inhoud 7" descr="probleemstelling.png"/>
          <p:cNvPicPr>
            <a:picLocks noGrp="1" noChangeAspect="1"/>
          </p:cNvPicPr>
          <p:nvPr>
            <p:ph idx="1"/>
          </p:nvPr>
        </p:nvPicPr>
        <p:blipFill>
          <a:blip r:embed="rId3"/>
          <a:srcRect t="-95159" b="-95159"/>
          <a:stretch>
            <a:fillRect/>
          </a:stretch>
        </p:blipFill>
        <p:spPr>
          <a:xfrm>
            <a:off x="405000" y="1215000"/>
            <a:ext cx="8334000" cy="4428000"/>
          </a:xfrm>
        </p:spPr>
      </p:pic>
      <p:sp>
        <p:nvSpPr>
          <p:cNvPr id="6" name="Tekstvak 5"/>
          <p:cNvSpPr txBox="1"/>
          <p:nvPr/>
        </p:nvSpPr>
        <p:spPr>
          <a:xfrm>
            <a:off x="577313" y="58494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– </a:t>
            </a:r>
            <a:r>
              <a:rPr lang="nl-BE" dirty="0" err="1" smtClean="0"/>
              <a:t>rechtdoorrijden</a:t>
            </a:r>
            <a:r>
              <a:rPr lang="nl-BE" dirty="0" smtClean="0"/>
              <a:t> </a:t>
            </a:r>
            <a:endParaRPr lang="nl-BE" dirty="0"/>
          </a:p>
        </p:txBody>
      </p:sp>
      <p:pic>
        <p:nvPicPr>
          <p:cNvPr id="4" name="Afbeelding 3" descr="afstand serv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848" y="1905000"/>
            <a:ext cx="5386294" cy="3459088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C73A-9B7E-0449-9A9F-B5C040ADDEB0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8" name="TextBox 7"/>
          <p:cNvSpPr txBox="1"/>
          <p:nvPr/>
        </p:nvSpPr>
        <p:spPr>
          <a:xfrm>
            <a:off x="6719458" y="3097123"/>
            <a:ext cx="309487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0" indent="-360000">
              <a:spcBef>
                <a:spcPts val="580"/>
              </a:spcBef>
              <a:buSzPct val="110000"/>
            </a:pPr>
            <a:r>
              <a:rPr lang="nl-BE" sz="2400" dirty="0" smtClean="0">
                <a:solidFill>
                  <a:srgbClr val="00407A"/>
                </a:solidFill>
                <a:latin typeface="Calibri"/>
              </a:rPr>
              <a:t>lineair verband</a:t>
            </a:r>
          </a:p>
          <a:p>
            <a:pPr marL="360000" lvl="0" indent="-360000">
              <a:spcBef>
                <a:spcPts val="580"/>
              </a:spcBef>
              <a:buSzPct val="110000"/>
            </a:pPr>
            <a:r>
              <a:rPr lang="nl-BE" sz="2400" dirty="0" smtClean="0">
                <a:solidFill>
                  <a:srgbClr val="00407A"/>
                </a:solidFill>
                <a:latin typeface="Calibri"/>
              </a:rPr>
              <a:t>d</a:t>
            </a:r>
            <a:r>
              <a:rPr lang="nl-BE" sz="2400" dirty="0">
                <a:solidFill>
                  <a:srgbClr val="00407A"/>
                </a:solidFill>
                <a:latin typeface="Calibri"/>
              </a:rPr>
              <a:t>(t) = 13t + 2,5</a:t>
            </a:r>
          </a:p>
        </p:txBody>
      </p:sp>
      <p:sp>
        <p:nvSpPr>
          <p:cNvPr id="9" name="Bent Arrow 8"/>
          <p:cNvSpPr/>
          <p:nvPr/>
        </p:nvSpPr>
        <p:spPr>
          <a:xfrm rot="5400000">
            <a:off x="6355278" y="1545837"/>
            <a:ext cx="1272492" cy="201448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5984283" y="4149080"/>
            <a:ext cx="3159717" cy="12130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000" dirty="0" smtClean="0"/>
              <a:t>Snelheidsbepaling </a:t>
            </a:r>
            <a:r>
              <a:rPr lang="nl-BE" sz="2000" dirty="0"/>
              <a:t>in GUI</a:t>
            </a:r>
          </a:p>
          <a:p>
            <a:r>
              <a:rPr lang="nl-BE" sz="2000" dirty="0" smtClean="0"/>
              <a:t>Voorwaarts afgelegde </a:t>
            </a:r>
            <a:br>
              <a:rPr lang="nl-BE" sz="2000" dirty="0" smtClean="0"/>
            </a:br>
            <a:r>
              <a:rPr lang="nl-BE" sz="2000" dirty="0" smtClean="0"/>
              <a:t>afstand benaderen</a:t>
            </a:r>
            <a:endParaRPr lang="nl-BE" sz="2000" dirty="0"/>
          </a:p>
          <a:p>
            <a:endParaRPr lang="nl-BE" sz="2000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/>
              <a:t>Testen</a:t>
            </a:r>
          </a:p>
          <a:p>
            <a:pPr lvl="1"/>
            <a:r>
              <a:rPr lang="nl-BE" sz="2000" dirty="0">
                <a:solidFill>
                  <a:schemeClr val="bg1">
                    <a:lumMod val="85000"/>
                  </a:schemeClr>
                </a:solidFill>
              </a:rPr>
              <a:t>Camera motor</a:t>
            </a:r>
          </a:p>
          <a:p>
            <a:pPr lvl="1"/>
            <a:r>
              <a:rPr lang="nl-BE" sz="2000" dirty="0">
                <a:solidFill>
                  <a:schemeClr val="bg1">
                    <a:lumMod val="85000"/>
                  </a:schemeClr>
                </a:solidFill>
              </a:rPr>
              <a:t>Rechtdoor rijden</a:t>
            </a:r>
          </a:p>
          <a:p>
            <a:pPr lvl="1"/>
            <a:r>
              <a:rPr lang="nl-BE" sz="2000" b="1" dirty="0" smtClean="0"/>
              <a:t>Afstandssensoren</a:t>
            </a:r>
            <a:endParaRPr lang="nl-BE" b="1" dirty="0"/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00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est afstandssensoren.jpg"/>
          <p:cNvPicPr>
            <a:picLocks noChangeAspect="1"/>
          </p:cNvPicPr>
          <p:nvPr/>
        </p:nvPicPr>
        <p:blipFill>
          <a:blip r:embed="rId3" cstate="print"/>
          <a:srcRect l="7129" r="7435"/>
          <a:stretch>
            <a:fillRect/>
          </a:stretch>
        </p:blipFill>
        <p:spPr>
          <a:xfrm>
            <a:off x="1988658" y="3352800"/>
            <a:ext cx="5166684" cy="2554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- Afstandssensor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0781-07B6-114D-A229-63B1AD7474B4}" type="datetime1">
              <a:rPr lang="nl-NL" smtClean="0"/>
              <a:pPr/>
              <a:t>15-12-2014</a:t>
            </a:fld>
            <a:endParaRPr lang="nl-BE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95400"/>
            <a:ext cx="1362265" cy="1219370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1566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427984" y="1295400"/>
            <a:ext cx="0" cy="150740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46" y="1295400"/>
            <a:ext cx="1362265" cy="1219370"/>
          </a:xfrm>
          <a:prstGeom prst="rect">
            <a:avLst/>
          </a:prstGeom>
        </p:spPr>
      </p:pic>
      <p:cxnSp>
        <p:nvCxnSpPr>
          <p:cNvPr id="13" name="Straight Connector 7"/>
          <p:cNvCxnSpPr/>
          <p:nvPr/>
        </p:nvCxnSpPr>
        <p:spPr>
          <a:xfrm>
            <a:off x="4572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3"/>
          <p:cNvGrpSpPr/>
          <p:nvPr/>
        </p:nvGrpSpPr>
        <p:grpSpPr>
          <a:xfrm>
            <a:off x="1475552" y="2365988"/>
            <a:ext cx="2952432" cy="297564"/>
            <a:chOff x="1475552" y="2627380"/>
            <a:chExt cx="2952432" cy="297564"/>
          </a:xfrm>
        </p:grpSpPr>
        <p:cxnSp>
          <p:nvCxnSpPr>
            <p:cNvPr id="15" name="Rechte verbindingslijn 14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20"/>
          <p:cNvGrpSpPr/>
          <p:nvPr/>
        </p:nvGrpSpPr>
        <p:grpSpPr>
          <a:xfrm flipH="1">
            <a:off x="4427984" y="2379138"/>
            <a:ext cx="2952432" cy="297564"/>
            <a:chOff x="1475552" y="2627380"/>
            <a:chExt cx="2952432" cy="297564"/>
          </a:xfrm>
        </p:grpSpPr>
        <p:cxnSp>
          <p:nvCxnSpPr>
            <p:cNvPr id="22" name="Rechte verbindingslijn 21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vak 27"/>
          <p:cNvSpPr txBox="1"/>
          <p:nvPr/>
        </p:nvSpPr>
        <p:spPr>
          <a:xfrm>
            <a:off x="367190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304194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23757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176192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2" name="Tekstvak 31"/>
          <p:cNvSpPr txBox="1"/>
          <p:nvPr/>
        </p:nvSpPr>
        <p:spPr>
          <a:xfrm>
            <a:off x="125787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sp>
        <p:nvSpPr>
          <p:cNvPr id="33" name="Tekstvak 32"/>
          <p:cNvSpPr txBox="1"/>
          <p:nvPr/>
        </p:nvSpPr>
        <p:spPr>
          <a:xfrm>
            <a:off x="468001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32808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9761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658998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709404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1323894"/>
            <a:ext cx="523948" cy="581106"/>
          </a:xfrm>
          <a:prstGeom prst="rect">
            <a:avLst/>
          </a:prstGeom>
        </p:spPr>
      </p:pic>
      <p:pic>
        <p:nvPicPr>
          <p:cNvPr id="39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23894"/>
            <a:ext cx="523948" cy="581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b="1" dirty="0" smtClean="0"/>
              <a:t>Afbeeldingsherkenning</a:t>
            </a:r>
            <a:endParaRPr lang="nl-BE" sz="2800" b="1" dirty="0"/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24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Afbeeldingsherkenning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423C-ED61-5B4F-9E74-42AA7B7C0464}" type="datetime1">
              <a:rPr lang="nl-NL" smtClean="0"/>
              <a:pPr/>
              <a:t>15-12-2014</a:t>
            </a:fld>
            <a:endParaRPr lang="nl-BE" dirty="0"/>
          </a:p>
        </p:txBody>
      </p:sp>
      <p:pic>
        <p:nvPicPr>
          <p:cNvPr id="13" name="Afbeelding 12" descr="squar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5" y="3657600"/>
            <a:ext cx="2889250" cy="2165880"/>
          </a:xfrm>
          <a:prstGeom prst="rect">
            <a:avLst/>
          </a:prstGeom>
        </p:spPr>
      </p:pic>
      <p:pic>
        <p:nvPicPr>
          <p:cNvPr id="14" name="Afbeelding 13" descr="squar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75" y="3660983"/>
            <a:ext cx="2884737" cy="2162497"/>
          </a:xfrm>
          <a:prstGeom prst="rect">
            <a:avLst/>
          </a:prstGeom>
        </p:spPr>
      </p:pic>
      <p:pic>
        <p:nvPicPr>
          <p:cNvPr id="15" name="Afbeelding 14" descr="square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657600"/>
            <a:ext cx="2889251" cy="2165880"/>
          </a:xfrm>
          <a:prstGeom prst="rect">
            <a:avLst/>
          </a:prstGeom>
        </p:spPr>
      </p:pic>
      <p:pic>
        <p:nvPicPr>
          <p:cNvPr id="16" name="Afbeelding 15" descr="square1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75" y="1336939"/>
            <a:ext cx="2892425" cy="2168260"/>
          </a:xfrm>
          <a:prstGeom prst="rect">
            <a:avLst/>
          </a:prstGeom>
        </p:spPr>
      </p:pic>
      <p:pic>
        <p:nvPicPr>
          <p:cNvPr id="17" name="Afbeelding 16" descr="square2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75" y="1336940"/>
            <a:ext cx="2892425" cy="2168260"/>
          </a:xfrm>
          <a:prstGeom prst="rect">
            <a:avLst/>
          </a:prstGeom>
        </p:spPr>
      </p:pic>
      <p:pic>
        <p:nvPicPr>
          <p:cNvPr id="19" name="Afbeelding 18" descr="square3b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1336940"/>
            <a:ext cx="2889251" cy="21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b="1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765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7FFB-07CF-3441-AC94-FD2B53E672F4}" type="datetime1">
              <a:rPr lang="nl-NL" smtClean="0"/>
              <a:pPr/>
              <a:t>15-12-2014</a:t>
            </a:fld>
            <a:endParaRPr lang="nl-BE" dirty="0"/>
          </a:p>
        </p:txBody>
      </p:sp>
      <p:pic>
        <p:nvPicPr>
          <p:cNvPr id="8" name="Afbeelding 7" descr="FSM GU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5036" y="3015061"/>
            <a:ext cx="3273929" cy="2776139"/>
          </a:xfrm>
          <a:prstGeom prst="rect">
            <a:avLst/>
          </a:prstGeom>
        </p:spPr>
      </p:pic>
      <p:pic>
        <p:nvPicPr>
          <p:cNvPr id="9" name="Picture 2" descr="http://www.zoomdigital.com.br/img/2011/02/qtcre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23646"/>
            <a:ext cx="1512168" cy="1491843"/>
          </a:xfrm>
          <a:prstGeom prst="rect">
            <a:avLst/>
          </a:prstGeom>
          <a:noFill/>
        </p:spPr>
      </p:pic>
      <p:pic>
        <p:nvPicPr>
          <p:cNvPr id="10" name="Picture 8" descr="File:Text-xml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2908" y="1596262"/>
            <a:ext cx="1098184" cy="1007508"/>
          </a:xfrm>
          <a:prstGeom prst="rect">
            <a:avLst/>
          </a:prstGeom>
          <a:noFill/>
        </p:spPr>
      </p:pic>
      <p:pic>
        <p:nvPicPr>
          <p:cNvPr id="11" name="Picture 10" descr="http://upload.wikimedia.org/wikipedia/commons/thumb/e/e6/Python_and_Qt.svg/2000px-Python_and_Qt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1295400"/>
            <a:ext cx="1539140" cy="1604554"/>
          </a:xfrm>
          <a:prstGeom prst="rect">
            <a:avLst/>
          </a:prstGeom>
          <a:noFill/>
        </p:spPr>
      </p:pic>
      <p:sp>
        <p:nvSpPr>
          <p:cNvPr id="12" name="PIJL-RECHTS 11"/>
          <p:cNvSpPr/>
          <p:nvPr/>
        </p:nvSpPr>
        <p:spPr>
          <a:xfrm>
            <a:off x="2627784" y="1956302"/>
            <a:ext cx="1152232" cy="360040"/>
          </a:xfrm>
          <a:prstGeom prst="rightArrow">
            <a:avLst/>
          </a:prstGeom>
          <a:solidFill>
            <a:srgbClr val="116E8A"/>
          </a:solidFill>
          <a:ln w="76200">
            <a:solidFill>
              <a:srgbClr val="11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atin typeface="Calibri"/>
            </a:endParaRPr>
          </a:p>
        </p:txBody>
      </p:sp>
      <p:sp>
        <p:nvSpPr>
          <p:cNvPr id="13" name="PIJL-RECHTS 12"/>
          <p:cNvSpPr/>
          <p:nvPr/>
        </p:nvSpPr>
        <p:spPr>
          <a:xfrm>
            <a:off x="5364088" y="1956302"/>
            <a:ext cx="1152232" cy="360040"/>
          </a:xfrm>
          <a:prstGeom prst="rightArrow">
            <a:avLst/>
          </a:prstGeom>
          <a:solidFill>
            <a:srgbClr val="116E8A"/>
          </a:solidFill>
          <a:ln w="76200">
            <a:solidFill>
              <a:srgbClr val="11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</a:t>
            </a:r>
            <a:endParaRPr lang="nl-BE" dirty="0"/>
          </a:p>
        </p:txBody>
      </p:sp>
      <p:pic>
        <p:nvPicPr>
          <p:cNvPr id="4" name="Tijdelijke aanduiding voor inhoud 3" descr="GUI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40000" y="1164792"/>
            <a:ext cx="8334000" cy="4798363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15-12-2014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GUI</a:t>
            </a:r>
          </a:p>
          <a:p>
            <a:r>
              <a:rPr lang="nl-BE" sz="2800" b="1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50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Kritische analyse</a:t>
            </a:r>
            <a:endParaRPr lang="nl-BE" dirty="0"/>
          </a:p>
        </p:txBody>
      </p:sp>
      <p:graphicFrame>
        <p:nvGraphicFramePr>
          <p:cNvPr id="7" name="Tijdelijke aanduiding voor inhou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792178"/>
              </p:ext>
            </p:extLst>
          </p:nvPr>
        </p:nvGraphicFramePr>
        <p:xfrm>
          <a:off x="539750" y="1349375"/>
          <a:ext cx="833437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7188"/>
                <a:gridCol w="41671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smtClean="0">
                          <a:latin typeface="Calibri"/>
                          <a:cs typeface="Calibri"/>
                        </a:rPr>
                        <a:t>+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smtClean="0">
                          <a:latin typeface="Calibri"/>
                          <a:cs typeface="Calibri"/>
                        </a:rPr>
                        <a:t>−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B02B3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brainstorming</a:t>
                      </a:r>
                    </a:p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een weg afleggen</a:t>
                      </a:r>
                    </a:p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a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fbeeldingsherkenning: </a:t>
                      </a:r>
                      <a:br>
                        <a:rPr lang="nl-NL" sz="2400" dirty="0" smtClean="0">
                          <a:latin typeface="Calibri"/>
                          <a:cs typeface="Calibri"/>
                        </a:rPr>
                      </a:b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 58/63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traag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dirty="0" err="1" smtClean="0">
                          <a:latin typeface="Calibri"/>
                          <a:cs typeface="Calibri"/>
                        </a:rPr>
                        <a:t>API’s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voor communicatie</a:t>
                      </a: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dirty="0" err="1" smtClean="0">
                          <a:latin typeface="Calibri"/>
                          <a:cs typeface="Calibri"/>
                        </a:rPr>
                        <a:t>PyQt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dirty="0" err="1" smtClean="0">
                          <a:latin typeface="Calibri"/>
                          <a:cs typeface="Calibri"/>
                        </a:rPr>
                        <a:t>afbeeldingsherkenning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:</a:t>
                      </a:r>
                      <a:br>
                        <a:rPr lang="nl-NL" sz="2400" dirty="0" smtClean="0">
                          <a:latin typeface="Calibri"/>
                          <a:cs typeface="Calibri"/>
                        </a:rPr>
                      </a:b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omgekeerde volgorde</a:t>
                      </a:r>
                      <a:br>
                        <a:rPr lang="nl-NL" sz="2400" dirty="0" smtClean="0">
                          <a:latin typeface="Calibri"/>
                          <a:cs typeface="Calibri"/>
                        </a:rPr>
                      </a:b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context</a:t>
                      </a: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soms o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nleesbare code</a:t>
                      </a: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traag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F9AA6"/>
                    </a:solidFill>
                  </a:tcPr>
                </a:tc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15-12-2014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/>
              <a:t>Algoritme</a:t>
            </a:r>
          </a:p>
          <a:p>
            <a:r>
              <a:rPr lang="nl-BE" sz="2800" dirty="0"/>
              <a:t>Bouw</a:t>
            </a:r>
          </a:p>
          <a:p>
            <a:r>
              <a:rPr lang="nl-BE" sz="2800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GUI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Kritische analyse</a:t>
            </a:r>
          </a:p>
          <a:p>
            <a:r>
              <a:rPr lang="nl-BE" sz="2800" b="1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451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Aanpassingen en Uitbreidingen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 smtClean="0"/>
              <a:t>Snelheid optimaliseren</a:t>
            </a:r>
          </a:p>
          <a:p>
            <a:pPr lvl="1"/>
            <a:r>
              <a:rPr lang="nl-BE" dirty="0" smtClean="0"/>
              <a:t>Wachttijden verkorten</a:t>
            </a:r>
          </a:p>
          <a:p>
            <a:pPr lvl="1"/>
            <a:r>
              <a:rPr lang="nl-BE" dirty="0" smtClean="0"/>
              <a:t>Beslissingen voorspellen</a:t>
            </a:r>
          </a:p>
          <a:p>
            <a:r>
              <a:rPr lang="nl-BE" sz="2800" dirty="0" smtClean="0"/>
              <a:t>Meer mogelijkheden in GUI</a:t>
            </a:r>
          </a:p>
          <a:p>
            <a:pPr lvl="1"/>
            <a:r>
              <a:rPr lang="nl-BE" dirty="0" smtClean="0"/>
              <a:t>Camera gradueel draaien</a:t>
            </a:r>
          </a:p>
          <a:p>
            <a:pPr lvl="1"/>
            <a:r>
              <a:rPr lang="nl-BE" dirty="0" smtClean="0"/>
              <a:t>Bijsturen tijdens autonoom rijden</a:t>
            </a:r>
          </a:p>
          <a:p>
            <a:r>
              <a:rPr lang="nl-BE" sz="2800" dirty="0" smtClean="0"/>
              <a:t>Communicatie</a:t>
            </a:r>
            <a:endParaRPr lang="nl-BE" dirty="0" smtClean="0"/>
          </a:p>
          <a:p>
            <a:pPr lvl="1"/>
            <a:r>
              <a:rPr lang="nl-BE" dirty="0" err="1" smtClean="0"/>
              <a:t>Stream</a:t>
            </a:r>
            <a:r>
              <a:rPr lang="nl-BE" dirty="0" smtClean="0"/>
              <a:t> </a:t>
            </a:r>
            <a:r>
              <a:rPr lang="nl-BE" dirty="0" err="1" smtClean="0"/>
              <a:t>ipv</a:t>
            </a:r>
            <a:r>
              <a:rPr lang="nl-BE" dirty="0" smtClean="0"/>
              <a:t>. af en toe camerabeeld</a:t>
            </a:r>
          </a:p>
          <a:p>
            <a:r>
              <a:rPr lang="nl-BE" sz="2800" dirty="0" err="1" smtClean="0"/>
              <a:t>Webinterface</a:t>
            </a:r>
            <a:r>
              <a:rPr lang="nl-BE" sz="2800" dirty="0" smtClean="0"/>
              <a:t> </a:t>
            </a:r>
            <a:r>
              <a:rPr lang="nl-BE" sz="2800" dirty="0" err="1" smtClean="0"/>
              <a:t>ipv</a:t>
            </a:r>
            <a:r>
              <a:rPr lang="nl-BE" sz="2800" dirty="0" smtClean="0"/>
              <a:t>. GUI</a:t>
            </a:r>
          </a:p>
          <a:p>
            <a:endParaRPr lang="nl-BE" dirty="0" smtClean="0"/>
          </a:p>
          <a:p>
            <a:pPr lvl="1"/>
            <a:endParaRPr lang="nl-BE" sz="2800" dirty="0" smtClean="0"/>
          </a:p>
        </p:txBody>
      </p:sp>
    </p:spTree>
    <p:extLst>
      <p:ext uri="{BB962C8B-B14F-4D97-AF65-F5344CB8AC3E}">
        <p14:creationId xmlns:p14="http://schemas.microsoft.com/office/powerpoint/2010/main" val="36580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GUI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Kritische analyse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4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What’s</a:t>
            </a:r>
            <a:r>
              <a:rPr lang="nl-BE" dirty="0" smtClean="0"/>
              <a:t> next?</a:t>
            </a:r>
            <a:endParaRPr lang="nl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8" name="Ketchup robot FAIL _Funny vido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250" y="1349375"/>
            <a:ext cx="5905500" cy="4429125"/>
          </a:xfrm>
        </p:spPr>
      </p:pic>
    </p:spTree>
    <p:extLst>
      <p:ext uri="{BB962C8B-B14F-4D97-AF65-F5344CB8AC3E}">
        <p14:creationId xmlns:p14="http://schemas.microsoft.com/office/powerpoint/2010/main" val="307494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 descr="question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4086" r="-4408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b="1" dirty="0"/>
              <a:t>Algoritme</a:t>
            </a:r>
          </a:p>
          <a:p>
            <a:r>
              <a:rPr lang="nl-BE" sz="2800" dirty="0"/>
              <a:t>Bouw</a:t>
            </a:r>
          </a:p>
          <a:p>
            <a:r>
              <a:rPr lang="nl-BE" sz="2800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91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Algoritme – Een weg afleggen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 smtClean="0"/>
              <a:t>Robot = Finite State Machine (FSM)</a:t>
            </a:r>
          </a:p>
        </p:txBody>
      </p:sp>
      <p:pic>
        <p:nvPicPr>
          <p:cNvPr id="4" name="Afbeelding 3" descr="FS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057400"/>
            <a:ext cx="8717198" cy="3580164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ACAD-4755-CB48-A3DF-CB4D0E102108}" type="datetime1">
              <a:rPr lang="nl-NL" smtClean="0"/>
              <a:pPr/>
              <a:t>15-12-2014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35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ROAMING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336">
            <a:off x="1331640" y="4509120"/>
            <a:ext cx="1362265" cy="1219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336">
            <a:off x="1851643" y="4599809"/>
            <a:ext cx="523948" cy="5811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66094" y="5525759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2215" y="4335500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60032" y="1412776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 descr="FSM.jpg"/>
          <p:cNvPicPr>
            <a:picLocks noChangeAspect="1"/>
          </p:cNvPicPr>
          <p:nvPr/>
        </p:nvPicPr>
        <p:blipFill>
          <a:blip r:embed="rId4" cstate="print"/>
          <a:srcRect r="55419"/>
          <a:stretch>
            <a:fillRect/>
          </a:stretch>
        </p:blipFill>
        <p:spPr>
          <a:xfrm>
            <a:off x="6758585" y="0"/>
            <a:ext cx="2385415" cy="2197565"/>
          </a:xfrm>
          <a:prstGeom prst="rect">
            <a:avLst/>
          </a:prstGeom>
        </p:spPr>
      </p:pic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4C3E-A726-744C-80B5-B4BECFA15CF5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13" name="Tijdelijke aanduiding voor voettekst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9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15086 -0.3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18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0.14601 -0.361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18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1.48148E-6 L 0.14774 -0.37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18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4323 -0.35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RIGHT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3294856" y="1412776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76872"/>
            <a:ext cx="1362265" cy="12193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14736" y="2969813"/>
            <a:ext cx="108012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768" y="2388727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04" y="1412776"/>
            <a:ext cx="2651787" cy="1988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65" y="3496242"/>
            <a:ext cx="2641926" cy="19786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86944" y="3717032"/>
            <a:ext cx="0" cy="21602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 descr="FSM.jpg"/>
          <p:cNvPicPr>
            <a:picLocks noChangeAspect="1"/>
          </p:cNvPicPr>
          <p:nvPr/>
        </p:nvPicPr>
        <p:blipFill>
          <a:blip r:embed="rId7" cstate="print"/>
          <a:srcRect r="55419"/>
          <a:stretch>
            <a:fillRect/>
          </a:stretch>
        </p:blipFill>
        <p:spPr>
          <a:xfrm>
            <a:off x="6758585" y="0"/>
            <a:ext cx="2385415" cy="219756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523948" cy="581106"/>
          </a:xfrm>
          <a:prstGeom prst="rect">
            <a:avLst/>
          </a:prstGeom>
        </p:spPr>
      </p:pic>
      <p:sp>
        <p:nvSpPr>
          <p:cNvPr id="13" name="Tijdelijke aanduiding voor datum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F530-6C07-5947-8007-5864EED12362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390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L 0.00434 -0.1097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54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00191 -0.1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50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0434 -0.1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TRAVELING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4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sp>
        <p:nvSpPr>
          <p:cNvPr id="14" name="Boog 13"/>
          <p:cNvSpPr/>
          <p:nvPr/>
        </p:nvSpPr>
        <p:spPr>
          <a:xfrm>
            <a:off x="2312893" y="1524000"/>
            <a:ext cx="1344707" cy="942894"/>
          </a:xfrm>
          <a:prstGeom prst="arc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cxnSp>
        <p:nvCxnSpPr>
          <p:cNvPr id="11" name="Straight Connector 41"/>
          <p:cNvCxnSpPr/>
          <p:nvPr/>
        </p:nvCxnSpPr>
        <p:spPr>
          <a:xfrm rot="16200000">
            <a:off x="2911624" y="-288775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35" y="2276872"/>
            <a:ext cx="1362265" cy="121937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0693" y="2388727"/>
            <a:ext cx="523948" cy="58110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220072" y="2060848"/>
            <a:ext cx="0" cy="21602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jdelijke aanduiding voor datum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EE83-5DD0-C649-9C25-5FA19604EC71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6" name="Tijdelijke aanduiding voor voettekst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61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0651 -0.0398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1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0401 -0.0611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BLIND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5709" y="2159496"/>
            <a:ext cx="1362265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3" y="2466894"/>
            <a:ext cx="52394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379379" y="2206624"/>
            <a:ext cx="350179" cy="158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5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cxnSp>
        <p:nvCxnSpPr>
          <p:cNvPr id="15" name="Straight Connector 41"/>
          <p:cNvCxnSpPr/>
          <p:nvPr/>
        </p:nvCxnSpPr>
        <p:spPr>
          <a:xfrm rot="16200000">
            <a:off x="2911624" y="-288775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3810000" y="1123890"/>
            <a:ext cx="33824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000" dirty="0" err="1" smtClean="0">
                <a:latin typeface="Calibri"/>
                <a:cs typeface="Calibri"/>
              </a:rPr>
              <a:t>common</a:t>
            </a:r>
            <a:r>
              <a:rPr lang="nl-NL" sz="2000" dirty="0" smtClean="0">
                <a:latin typeface="Calibri"/>
                <a:cs typeface="Calibri"/>
              </a:rPr>
              <a:t> </a:t>
            </a:r>
            <a:r>
              <a:rPr lang="nl-NL" sz="2000" dirty="0" err="1" smtClean="0">
                <a:latin typeface="Calibri"/>
                <a:cs typeface="Calibri"/>
              </a:rPr>
              <a:t>wall</a:t>
            </a:r>
            <a:endParaRPr lang="nl-NL" sz="2000" dirty="0">
              <a:latin typeface="Calibri"/>
              <a:cs typeface="Calibri"/>
            </a:endParaRPr>
          </a:p>
        </p:txBody>
      </p:sp>
      <p:cxnSp>
        <p:nvCxnSpPr>
          <p:cNvPr id="21" name="Straight Connector 7"/>
          <p:cNvCxnSpPr/>
          <p:nvPr/>
        </p:nvCxnSpPr>
        <p:spPr>
          <a:xfrm rot="5400000">
            <a:off x="2192888" y="3824530"/>
            <a:ext cx="792648" cy="158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datum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C881-4A07-FE42-A8AF-DCBA9F6DB05B}" type="datetime1">
              <a:rPr lang="nl-NL" smtClean="0"/>
              <a:pPr/>
              <a:t>15-12-2014</a:t>
            </a:fld>
            <a:endParaRPr lang="nl-BE" dirty="0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8" name="Tijdelijke aanduiding voor voettekst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cxnSp>
        <p:nvCxnSpPr>
          <p:cNvPr id="30" name="Rechte verbindingslijn 29"/>
          <p:cNvCxnSpPr/>
          <p:nvPr/>
        </p:nvCxnSpPr>
        <p:spPr>
          <a:xfrm>
            <a:off x="5379378" y="1524000"/>
            <a:ext cx="350182" cy="30480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15955 0.003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-0.1691 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1651 0.001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FF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FF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985</TotalTime>
  <Words>612</Words>
  <Application>Microsoft Office PowerPoint</Application>
  <PresentationFormat>On-screen Show (4:3)</PresentationFormat>
  <Paragraphs>331</Paragraphs>
  <Slides>34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Courier New</vt:lpstr>
      <vt:lpstr>Corporate-KU Leuven-Liggend-Achtergrond Wit</vt:lpstr>
      <vt:lpstr>Corporate-KU Leuven-Liggend-Achtergrond Wit en Watermerk</vt:lpstr>
      <vt:lpstr>P&amp;O: Computerwetenschappen</vt:lpstr>
      <vt:lpstr>PowerPoint Presentation</vt:lpstr>
      <vt:lpstr>Overzicht</vt:lpstr>
      <vt:lpstr>Overzicht</vt:lpstr>
      <vt:lpstr>Algoritme – Een weg afleggen</vt:lpstr>
      <vt:lpstr>ROAMING</vt:lpstr>
      <vt:lpstr>RIGHT</vt:lpstr>
      <vt:lpstr>TRAVELING</vt:lpstr>
      <vt:lpstr>BLIND</vt:lpstr>
      <vt:lpstr>BLIND</vt:lpstr>
      <vt:lpstr>DETERMINISTIC</vt:lpstr>
      <vt:lpstr>collision</vt:lpstr>
      <vt:lpstr>collision</vt:lpstr>
      <vt:lpstr>Overzicht</vt:lpstr>
      <vt:lpstr>Bouw</vt:lpstr>
      <vt:lpstr>Overzicht</vt:lpstr>
      <vt:lpstr>Overzicht</vt:lpstr>
      <vt:lpstr>Testen – camera motor</vt:lpstr>
      <vt:lpstr>Overzicht</vt:lpstr>
      <vt:lpstr>Testen – rechtdoorrijden </vt:lpstr>
      <vt:lpstr>Overzicht</vt:lpstr>
      <vt:lpstr>Testen - Afstandssensor</vt:lpstr>
      <vt:lpstr>Overzicht</vt:lpstr>
      <vt:lpstr>Afbeeldingsherkenning</vt:lpstr>
      <vt:lpstr>Overzicht</vt:lpstr>
      <vt:lpstr>GUI</vt:lpstr>
      <vt:lpstr>GUI</vt:lpstr>
      <vt:lpstr>Overzicht</vt:lpstr>
      <vt:lpstr>Kritische analyse</vt:lpstr>
      <vt:lpstr>Overzicht</vt:lpstr>
      <vt:lpstr>Aanpassingen en Uitbreidingen</vt:lpstr>
      <vt:lpstr>Overzicht</vt:lpstr>
      <vt:lpstr>What’s next?</vt:lpstr>
      <vt:lpstr>PowerPoint Presentation</vt:lpstr>
    </vt:vector>
  </TitlesOfParts>
  <Company>KULeuven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ICTS | Communicatie, Servicepunt en Opleiding</dc:creator>
  <dc:description>Huisstijl KU Leuven - versie 24 juli 2012</dc:description>
  <cp:lastModifiedBy>Toon</cp:lastModifiedBy>
  <cp:revision>62</cp:revision>
  <dcterms:created xsi:type="dcterms:W3CDTF">2014-12-13T21:12:13Z</dcterms:created>
  <dcterms:modified xsi:type="dcterms:W3CDTF">2014-12-15T15:47:08Z</dcterms:modified>
</cp:coreProperties>
</file>